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3"/>
  </p:notesMasterIdLst>
  <p:sldIdLst>
    <p:sldId id="256" r:id="rId2"/>
    <p:sldId id="299" r:id="rId3"/>
    <p:sldId id="258" r:id="rId4"/>
    <p:sldId id="279" r:id="rId5"/>
    <p:sldId id="275" r:id="rId6"/>
    <p:sldId id="259" r:id="rId7"/>
    <p:sldId id="284" r:id="rId8"/>
    <p:sldId id="285" r:id="rId9"/>
    <p:sldId id="282" r:id="rId10"/>
    <p:sldId id="281" r:id="rId11"/>
    <p:sldId id="286" r:id="rId12"/>
    <p:sldId id="264" r:id="rId13"/>
    <p:sldId id="287" r:id="rId14"/>
    <p:sldId id="265" r:id="rId15"/>
    <p:sldId id="266" r:id="rId16"/>
    <p:sldId id="288" r:id="rId17"/>
    <p:sldId id="289" r:id="rId18"/>
    <p:sldId id="290" r:id="rId19"/>
    <p:sldId id="267" r:id="rId20"/>
    <p:sldId id="294" r:id="rId21"/>
    <p:sldId id="324" r:id="rId22"/>
    <p:sldId id="295" r:id="rId23"/>
    <p:sldId id="366" r:id="rId24"/>
    <p:sldId id="293" r:id="rId25"/>
    <p:sldId id="300" r:id="rId26"/>
    <p:sldId id="317" r:id="rId27"/>
    <p:sldId id="318" r:id="rId28"/>
    <p:sldId id="301" r:id="rId29"/>
    <p:sldId id="367" r:id="rId30"/>
    <p:sldId id="320" r:id="rId31"/>
    <p:sldId id="315" r:id="rId32"/>
    <p:sldId id="343" r:id="rId33"/>
    <p:sldId id="338" r:id="rId34"/>
    <p:sldId id="340" r:id="rId35"/>
    <p:sldId id="341" r:id="rId36"/>
    <p:sldId id="342" r:id="rId37"/>
    <p:sldId id="333" r:id="rId38"/>
    <p:sldId id="344" r:id="rId39"/>
    <p:sldId id="355" r:id="rId40"/>
    <p:sldId id="335" r:id="rId41"/>
    <p:sldId id="348" r:id="rId42"/>
    <p:sldId id="337" r:id="rId43"/>
    <p:sldId id="354" r:id="rId44"/>
    <p:sldId id="346" r:id="rId45"/>
    <p:sldId id="350" r:id="rId46"/>
    <p:sldId id="352" r:id="rId47"/>
    <p:sldId id="353" r:id="rId48"/>
    <p:sldId id="362" r:id="rId49"/>
    <p:sldId id="368" r:id="rId50"/>
    <p:sldId id="365" r:id="rId51"/>
    <p:sldId id="369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D5DE"/>
    <a:srgbClr val="7691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324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6E4B44-F97C-44CA-9098-B4C7191D8FDD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42847-51CD-467F-8727-A9564C3D7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73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3F2F1-CBC4-454A-92DA-565B392B2256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6E789-90B6-4435-B094-CAC2F0FFFED2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63AD3-DDDF-4FDE-A553-27A478B189C1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F035B-2662-4B5D-BFBA-7F1E93DDEB37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143000"/>
            <a:ext cx="82296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183D6-843A-48A4-9E40-78F41582EDFA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5912C-3C4E-466B-B685-9A0FC796EAE7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E7E9-4F51-4341-AC4E-6182A89E70B8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D24BD-F2B8-4DEA-AC21-A516D076A7A5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857F2-7311-48C6-BBF6-5E5CF287D037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06109-40CF-421C-A6B9-6F0F63F52C20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44684-5B38-40E6-B84B-B8FCB6908429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16194-8B2C-44C0-9B4B-03DC625804EC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 </a:t>
            </a:r>
            <a:r>
              <a:rPr lang="en-US" dirty="0"/>
              <a:t>to Data Science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with Python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0600" y="3886200"/>
            <a:ext cx="7315200" cy="1752600"/>
          </a:xfrm>
        </p:spPr>
        <p:txBody>
          <a:bodyPr/>
          <a:lstStyle/>
          <a:p>
            <a:r>
              <a:rPr lang="en-US" dirty="0" smtClean="0"/>
              <a:t>WMASDS-04</a:t>
            </a:r>
            <a:endParaRPr lang="en-US" dirty="0"/>
          </a:p>
          <a:p>
            <a:r>
              <a:rPr lang="en-US" dirty="0" smtClean="0"/>
              <a:t>Week 01: Python Variables and Data Types </a:t>
            </a:r>
          </a:p>
        </p:txBody>
      </p:sp>
    </p:spTree>
    <p:extLst>
      <p:ext uri="{BB962C8B-B14F-4D97-AF65-F5344CB8AC3E}">
        <p14:creationId xmlns:p14="http://schemas.microsoft.com/office/powerpoint/2010/main" val="2171485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Casting Functions in Python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81200"/>
            <a:ext cx="8527017" cy="2367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C935C-0FCE-4EF8-BD6A-B50E8D80B0F8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</a:t>
            </a:r>
            <a:r>
              <a:rPr lang="en-US" dirty="0" smtClean="0"/>
              <a:t>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Operators </a:t>
            </a:r>
            <a:r>
              <a:rPr lang="en-US" dirty="0"/>
              <a:t>are used to perform operations on variables and values</a:t>
            </a:r>
            <a:r>
              <a:rPr lang="en-US" dirty="0" smtClean="0"/>
              <a:t>.</a:t>
            </a:r>
          </a:p>
          <a:p>
            <a:r>
              <a:rPr lang="en-US" dirty="0"/>
              <a:t>Python divides the operators in the following groups:</a:t>
            </a:r>
          </a:p>
          <a:p>
            <a:pPr lvl="1"/>
            <a:r>
              <a:rPr lang="en-US" dirty="0"/>
              <a:t>Arithmetic operators</a:t>
            </a:r>
          </a:p>
          <a:p>
            <a:pPr lvl="1"/>
            <a:r>
              <a:rPr lang="en-US" dirty="0"/>
              <a:t>Assignment operators</a:t>
            </a:r>
          </a:p>
          <a:p>
            <a:pPr lvl="1"/>
            <a:r>
              <a:rPr lang="en-US" dirty="0"/>
              <a:t>Comparison operators</a:t>
            </a:r>
          </a:p>
          <a:p>
            <a:pPr lvl="1"/>
            <a:r>
              <a:rPr lang="en-US" dirty="0"/>
              <a:t>Logical operators</a:t>
            </a:r>
          </a:p>
          <a:p>
            <a:pPr lvl="1"/>
            <a:r>
              <a:rPr lang="en-US" dirty="0"/>
              <a:t>Identity operators</a:t>
            </a:r>
          </a:p>
          <a:p>
            <a:pPr lvl="1"/>
            <a:r>
              <a:rPr lang="en-US" dirty="0"/>
              <a:t>Membership operators</a:t>
            </a:r>
          </a:p>
          <a:p>
            <a:pPr lvl="1"/>
            <a:r>
              <a:rPr lang="en-US" dirty="0"/>
              <a:t>Bitwise operators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41BCA-5582-4CFD-98CF-E16BB4D11F8C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7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Arithmetic </a:t>
            </a:r>
            <a:r>
              <a:rPr lang="en-US" dirty="0" smtClean="0"/>
              <a:t>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8" t="19380" r="31192" b="7287"/>
          <a:stretch/>
        </p:blipFill>
        <p:spPr bwMode="auto">
          <a:xfrm>
            <a:off x="425302" y="1329070"/>
            <a:ext cx="7963786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561AA-C223-4BEC-A628-B4DC739616DA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1" t="15969" r="35727" b="6821"/>
          <a:stretch/>
        </p:blipFill>
        <p:spPr bwMode="auto">
          <a:xfrm>
            <a:off x="304800" y="1095152"/>
            <a:ext cx="8639112" cy="5610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25034-D228-448C-8551-C71D0F1F8C7D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53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Comparison </a:t>
            </a:r>
            <a:r>
              <a:rPr lang="en-US" dirty="0" smtClean="0"/>
              <a:t>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5" t="30387" r="33546" b="13179"/>
          <a:stretch/>
        </p:blipFill>
        <p:spPr bwMode="auto">
          <a:xfrm>
            <a:off x="533400" y="1262886"/>
            <a:ext cx="6730409" cy="5061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D3B1D-C7D8-4315-A7A2-CBBCD93D4DE3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Logical </a:t>
            </a:r>
            <a:r>
              <a:rPr lang="en-US" dirty="0" smtClean="0"/>
              <a:t>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6" t="35349" r="20901" b="16900"/>
          <a:stretch/>
        </p:blipFill>
        <p:spPr bwMode="auto">
          <a:xfrm>
            <a:off x="31897" y="1524000"/>
            <a:ext cx="9035903" cy="3274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7393-D889-4165-B08A-D79E5CFA51FE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5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Identity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.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2" t="44961" r="31279" b="21240"/>
          <a:stretch/>
        </p:blipFill>
        <p:spPr bwMode="auto">
          <a:xfrm>
            <a:off x="489098" y="1600200"/>
            <a:ext cx="7889358" cy="2317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53698-2BEC-4680-8E5F-127CB8768118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6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Membership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0" t="37520" r="30320" b="18294"/>
          <a:stretch/>
        </p:blipFill>
        <p:spPr bwMode="auto">
          <a:xfrm>
            <a:off x="457200" y="1752600"/>
            <a:ext cx="8038214" cy="303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19462-32F8-4B8F-83CE-B5E567D7E3D4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40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Bitwise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79" t="22481" r="33460" b="7907"/>
          <a:stretch/>
        </p:blipFill>
        <p:spPr bwMode="auto">
          <a:xfrm>
            <a:off x="533400" y="1295400"/>
            <a:ext cx="8001000" cy="53326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B5B7-52AA-4CBE-915D-9CB2D5764931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3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Operator </a:t>
            </a:r>
            <a:r>
              <a:rPr lang="en-US" dirty="0" smtClean="0"/>
              <a:t>Precedence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78" t="15349" r="37296" b="5581"/>
          <a:stretch/>
        </p:blipFill>
        <p:spPr bwMode="auto">
          <a:xfrm>
            <a:off x="533400" y="1206794"/>
            <a:ext cx="7924800" cy="5422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15A86-2426-44BE-8AA2-7FB093951F17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487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Variables in Python</a:t>
            </a:r>
          </a:p>
          <a:p>
            <a:pPr lvl="0"/>
            <a:r>
              <a:rPr lang="en-US" dirty="0" smtClean="0"/>
              <a:t>Data types in Python</a:t>
            </a:r>
          </a:p>
          <a:p>
            <a:pPr lvl="0"/>
            <a:r>
              <a:rPr lang="en-US" dirty="0" smtClean="0"/>
              <a:t>Data structures in Python</a:t>
            </a:r>
            <a:endParaRPr lang="en-US" dirty="0"/>
          </a:p>
          <a:p>
            <a:pPr lvl="0"/>
            <a:r>
              <a:rPr lang="en-US" dirty="0" smtClean="0"/>
              <a:t>Operators</a:t>
            </a:r>
            <a:r>
              <a:rPr lang="en-US" dirty="0"/>
              <a:t> </a:t>
            </a:r>
            <a:r>
              <a:rPr lang="en-US" dirty="0" smtClean="0"/>
              <a:t>in Python</a:t>
            </a:r>
          </a:p>
          <a:p>
            <a:pPr lvl="0"/>
            <a:r>
              <a:rPr lang="en-US" dirty="0" smtClean="0"/>
              <a:t>Looping and Branching in Python</a:t>
            </a:r>
          </a:p>
          <a:p>
            <a:r>
              <a:rPr lang="en-US" dirty="0" smtClean="0"/>
              <a:t>Functions in Python</a:t>
            </a:r>
          </a:p>
          <a:p>
            <a:r>
              <a:rPr lang="en-US" dirty="0" smtClean="0"/>
              <a:t>Keywords, Input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A19C-EFA9-41A2-9E5D-80D323C189C4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03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45" y="1629339"/>
            <a:ext cx="8597511" cy="4238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CF53A-3B1C-4629-AD68-7D069FE8D10A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46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Built-in Data Structures in Python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List </a:t>
            </a:r>
            <a:r>
              <a:rPr lang="en-US" dirty="0"/>
              <a:t>is a collection which is ordered and changeable. Allows duplicate members.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Tuple is a collection which is ordered and unchangeable. Allows duplicate members.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 is a collection which is </a:t>
            </a:r>
            <a:r>
              <a:rPr lang="en-US" dirty="0" err="1"/>
              <a:t>iterable</a:t>
            </a:r>
            <a:r>
              <a:rPr lang="en-US" dirty="0"/>
              <a:t>, </a:t>
            </a:r>
            <a:r>
              <a:rPr lang="en-US" dirty="0" smtClean="0"/>
              <a:t>but unordered</a:t>
            </a:r>
            <a:r>
              <a:rPr lang="en-US" dirty="0"/>
              <a:t>, unchangeable*, and </a:t>
            </a:r>
            <a:r>
              <a:rPr lang="en-US" dirty="0" err="1" smtClean="0"/>
              <a:t>unindexed</a:t>
            </a:r>
            <a:r>
              <a:rPr lang="en-US" dirty="0" smtClean="0"/>
              <a:t> and allows no </a:t>
            </a:r>
            <a:r>
              <a:rPr lang="en-US" dirty="0"/>
              <a:t>duplicate members</a:t>
            </a:r>
            <a:r>
              <a:rPr lang="en-US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Dictionary </a:t>
            </a:r>
            <a:r>
              <a:rPr lang="en-US" dirty="0"/>
              <a:t>is a collection which is ordered** and changeable. No duplicate members.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Set items are unchangeable, but you can remove and/or add items whenever you like.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When choosing a collection type, it is useful to understand the properties of that type.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Choosing </a:t>
            </a:r>
            <a:r>
              <a:rPr lang="en-US" dirty="0"/>
              <a:t>the right type for a particular data set could mean retention of meaning, and, it could mean an increase in efficiency or security.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D31EF-F21A-4042-80C2-68111F1252C7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89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94970"/>
            <a:ext cx="8138053" cy="6663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17F06-F989-4ECB-AFF2-C75C0065B101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64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Data Structures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4799646"/>
              </p:ext>
            </p:extLst>
          </p:nvPr>
        </p:nvGraphicFramePr>
        <p:xfrm>
          <a:off x="304800" y="1524000"/>
          <a:ext cx="8763000" cy="480059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56008"/>
                <a:gridCol w="1922787"/>
                <a:gridCol w="1922787"/>
                <a:gridCol w="1681286"/>
                <a:gridCol w="1580132"/>
              </a:tblGrid>
              <a:tr h="84959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Data Structures</a:t>
                      </a:r>
                      <a:endParaRPr lang="en-US" sz="2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List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Tuple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Set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Dictionary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</a:tr>
              <a:tr h="42800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Ordered</a:t>
                      </a:r>
                      <a:endParaRPr lang="en-US" sz="24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Yes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Yes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No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No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</a:tr>
              <a:tr h="42800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Mutable</a:t>
                      </a:r>
                      <a:endParaRPr lang="en-US" sz="24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Yes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No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Yes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Yes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</a:tr>
              <a:tr h="84959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Indexing</a:t>
                      </a:r>
                      <a:r>
                        <a:rPr lang="en-US" sz="2400" u="none" strike="noStrike" dirty="0" smtClean="0">
                          <a:effectLst/>
                        </a:rPr>
                        <a:t>/</a:t>
                      </a:r>
                    </a:p>
                    <a:p>
                      <a:pPr algn="ctr" rtl="0" fontAlgn="ctr"/>
                      <a:r>
                        <a:rPr lang="en-US" sz="2400" u="none" strike="noStrike" dirty="0" smtClean="0">
                          <a:effectLst/>
                        </a:rPr>
                        <a:t>Slicing</a:t>
                      </a:r>
                      <a:endParaRPr lang="en-US" sz="2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Yes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Yes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No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Yes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</a:tr>
              <a:tr h="84959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Duplicate Elements </a:t>
                      </a:r>
                      <a:endParaRPr lang="en-US" sz="24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Yes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Yes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No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No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</a:tr>
              <a:tr h="52525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Constructor</a:t>
                      </a:r>
                      <a:endParaRPr lang="en-US" sz="24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[ ] or list( )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>
                          <a:effectLst/>
                        </a:rPr>
                        <a:t>( ) or tuple( )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{ } or set( 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u="none" strike="noStrike" dirty="0">
                          <a:effectLst/>
                        </a:rPr>
                        <a:t>{ } or </a:t>
                      </a:r>
                      <a:r>
                        <a:rPr lang="en-US" sz="2400" u="none" strike="noStrike" dirty="0" err="1">
                          <a:effectLst/>
                        </a:rPr>
                        <a:t>dict</a:t>
                      </a:r>
                      <a:r>
                        <a:rPr lang="en-US" sz="2400" u="none" strike="noStrike" dirty="0">
                          <a:effectLst/>
                        </a:rPr>
                        <a:t>( 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</a:tr>
              <a:tr h="87053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Example</a:t>
                      </a:r>
                      <a:endParaRPr lang="en-US" sz="20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 dirty="0">
                          <a:effectLst/>
                        </a:rPr>
                        <a:t>[‘a’, 1, 2.5, True, 1]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(‘a’, 1, 2.5, True, 1)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>
                          <a:effectLst/>
                        </a:rPr>
                        <a:t>{‘a’, 1, 2.5, True}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u="none" strike="noStrike" dirty="0">
                          <a:effectLst/>
                        </a:rPr>
                        <a:t>{‘a’: 1, ‘b’:2}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567" marR="5567" marT="5567" marB="0" anchor="ctr"/>
                </a:tc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93EC9-3ECA-4F75-B964-49DD4EF7AFA4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5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Lists </a:t>
            </a:r>
            <a:r>
              <a:rPr lang="en-US" dirty="0"/>
              <a:t>are used to store multiple items in a single variable.</a:t>
            </a:r>
          </a:p>
          <a:p>
            <a:r>
              <a:rPr lang="en-US" dirty="0" smtClean="0"/>
              <a:t>Lists </a:t>
            </a:r>
            <a:r>
              <a:rPr lang="en-US" dirty="0"/>
              <a:t>are created using square </a:t>
            </a:r>
            <a:r>
              <a:rPr lang="en-US" dirty="0" smtClean="0"/>
              <a:t>brackets.</a:t>
            </a:r>
          </a:p>
          <a:p>
            <a:r>
              <a:rPr lang="en-US" dirty="0"/>
              <a:t>List items are indexed, the first item has index [0], the second item has index [1] etc.</a:t>
            </a:r>
          </a:p>
          <a:p>
            <a:r>
              <a:rPr lang="en-US" dirty="0" smtClean="0"/>
              <a:t>The </a:t>
            </a:r>
            <a:r>
              <a:rPr lang="en-US" dirty="0"/>
              <a:t>items have a defined order, and that order will not change.</a:t>
            </a:r>
          </a:p>
          <a:p>
            <a:r>
              <a:rPr lang="en-US" dirty="0" smtClean="0"/>
              <a:t>The </a:t>
            </a:r>
            <a:r>
              <a:rPr lang="en-US" dirty="0"/>
              <a:t>new items will be placed at the end of the list.</a:t>
            </a:r>
          </a:p>
          <a:p>
            <a:r>
              <a:rPr lang="en-US" dirty="0" smtClean="0"/>
              <a:t>We </a:t>
            </a:r>
            <a:r>
              <a:rPr lang="en-US" dirty="0"/>
              <a:t>can change, add, and remove items in a list after it has been created.</a:t>
            </a:r>
          </a:p>
          <a:p>
            <a:r>
              <a:rPr lang="en-US" dirty="0" smtClean="0"/>
              <a:t>To </a:t>
            </a:r>
            <a:r>
              <a:rPr lang="en-US" dirty="0"/>
              <a:t>determine how many items a list has, use the </a:t>
            </a:r>
            <a:r>
              <a:rPr lang="en-US" dirty="0" err="1"/>
              <a:t>len</a:t>
            </a:r>
            <a:r>
              <a:rPr lang="en-US" dirty="0"/>
              <a:t>() function:</a:t>
            </a:r>
          </a:p>
          <a:p>
            <a:r>
              <a:rPr lang="en-US" dirty="0"/>
              <a:t>A list can contain different data types: integer, float, string, </a:t>
            </a:r>
            <a:r>
              <a:rPr lang="en-US" dirty="0" err="1"/>
              <a:t>boolean</a:t>
            </a:r>
            <a:endParaRPr lang="en-US" dirty="0"/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list() </a:t>
            </a:r>
            <a:r>
              <a:rPr lang="en-US" dirty="0" smtClean="0"/>
              <a:t>can be used to create a </a:t>
            </a:r>
            <a:r>
              <a:rPr lang="en-US" dirty="0"/>
              <a:t>new list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["</a:t>
            </a:r>
            <a:r>
              <a:rPr lang="en-US" dirty="0" err="1"/>
              <a:t>abc</a:t>
            </a:r>
            <a:r>
              <a:rPr lang="en-US" dirty="0"/>
              <a:t>", 34, True, 40</a:t>
            </a:r>
            <a:r>
              <a:rPr lang="en-US" dirty="0" smtClean="0"/>
              <a:t>, 40,</a:t>
            </a:r>
            <a:r>
              <a:rPr lang="en-US" dirty="0"/>
              <a:t> "male"]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3FEA4-60F6-42C5-9B5C-88FA32EBF434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6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Python Tuples are like a list. It can hold a sequence of items. The difference is that it is immutable</a:t>
            </a:r>
            <a:r>
              <a:rPr lang="en-US" dirty="0" smtClean="0"/>
              <a:t>.</a:t>
            </a:r>
          </a:p>
          <a:p>
            <a:r>
              <a:rPr lang="en-US" dirty="0"/>
              <a:t>To declare a Python tuple, you must type a list of items separated by commas, inside parentheses. Then assign it to a variable.</a:t>
            </a:r>
          </a:p>
          <a:p>
            <a:r>
              <a:rPr lang="en-US" dirty="0"/>
              <a:t>You should use a tuple when you don’t want to change just an item in future.</a:t>
            </a:r>
          </a:p>
          <a:p>
            <a:r>
              <a:rPr lang="en-US" dirty="0"/>
              <a:t>Tuple packing refers to assigning multiple values into a tuple. Tuple unpacking refers to assigning a tuple into multiple variables.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32FB3-BB5B-4BB2-A039-99F547F702AB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0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 Set in Python programming is an unordered collection data type that is </a:t>
            </a:r>
            <a:r>
              <a:rPr lang="en-US" dirty="0" err="1"/>
              <a:t>iterable</a:t>
            </a:r>
            <a:r>
              <a:rPr lang="en-US" dirty="0"/>
              <a:t>, mutable and has no duplicate elements.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B2F67-CD1A-4F74-AEDA-67B2973DDFAC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22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Python dictionary holds key-value pairs.</a:t>
            </a:r>
          </a:p>
          <a:p>
            <a:r>
              <a:rPr lang="en-US" smtClean="0"/>
              <a:t>To create </a:t>
            </a:r>
            <a:r>
              <a:rPr lang="en-US" dirty="0"/>
              <a:t>a Python Dictionary </a:t>
            </a:r>
            <a:r>
              <a:rPr lang="en-US" dirty="0" smtClean="0"/>
              <a:t>separate </a:t>
            </a:r>
            <a:r>
              <a:rPr lang="en-US" dirty="0"/>
              <a:t>keys from values with a colon(:), and a pair from another by a comma(,). Finally, put it all in curly braces.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FF23-F53F-4477-8341-6AA972E3051F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1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Looping and Branching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If-else </a:t>
            </a:r>
            <a:r>
              <a:rPr lang="en-US" dirty="0"/>
              <a:t>, </a:t>
            </a:r>
            <a:endParaRPr lang="en-US" dirty="0" smtClean="0"/>
          </a:p>
          <a:p>
            <a:pPr lvl="1"/>
            <a:r>
              <a:rPr lang="en-US" dirty="0" smtClean="0"/>
              <a:t>while </a:t>
            </a:r>
            <a:r>
              <a:rPr lang="en-US" dirty="0"/>
              <a:t>Loop, </a:t>
            </a:r>
            <a:endParaRPr lang="en-US" dirty="0" smtClean="0"/>
          </a:p>
          <a:p>
            <a:pPr lvl="1"/>
            <a:r>
              <a:rPr lang="en-US" dirty="0" smtClean="0"/>
              <a:t>for </a:t>
            </a:r>
            <a:r>
              <a:rPr lang="en-US" dirty="0"/>
              <a:t>Loop,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4D409-D3BC-445C-9D1B-1E1595D8FB5E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0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Looping and Branching in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600"/>
            <a:ext cx="9173122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0C9D8-0503-4EF7-9BDD-12E7602D3370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1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Variables are containers for storing data values. </a:t>
            </a:r>
            <a:r>
              <a:rPr lang="en-US" dirty="0" smtClean="0"/>
              <a:t>A variable </a:t>
            </a:r>
            <a:r>
              <a:rPr lang="en-US" dirty="0"/>
              <a:t>is a memory location where you store a value.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value that you have stored may change in the future according to the specifications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Variables in </a:t>
            </a:r>
            <a:r>
              <a:rPr lang="en-US" dirty="0"/>
              <a:t>python as the name suggests are the values that vary</a:t>
            </a:r>
            <a:r>
              <a:rPr lang="en-US" dirty="0" smtClean="0"/>
              <a:t>.</a:t>
            </a:r>
          </a:p>
          <a:p>
            <a:r>
              <a:rPr lang="en-US" dirty="0"/>
              <a:t>A Python Variable is created as soon as a value is assigned to it. </a:t>
            </a:r>
          </a:p>
          <a:p>
            <a:r>
              <a:rPr lang="en-US" dirty="0"/>
              <a:t>It does not need any additional commands to declare a variable in python</a:t>
            </a:r>
            <a:r>
              <a:rPr lang="en-US" dirty="0" smtClean="0"/>
              <a:t>.</a:t>
            </a:r>
          </a:p>
          <a:p>
            <a:r>
              <a:rPr lang="en-US" dirty="0"/>
              <a:t>For a variable, its data type is just the type of data it contains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50D8-7620-4BCC-9D9D-056A2EDF4EA0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64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 Infinite </a:t>
            </a:r>
            <a:r>
              <a:rPr lang="en-US" dirty="0" smtClean="0"/>
              <a:t>Loop (while)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 smtClean="0"/>
              <a:t>Be </a:t>
            </a:r>
            <a:r>
              <a:rPr lang="en-US" dirty="0"/>
              <a:t>careful while using a while loop. Because if you forget to increment the counter variable in python, or write flawed logic, the condition may never become false.</a:t>
            </a:r>
          </a:p>
          <a:p>
            <a:pPr fontAlgn="base"/>
            <a:r>
              <a:rPr lang="en-US" dirty="0"/>
              <a:t>In such a case, the loop will run infinitely, and the conditions after the loop will starve. To stop execution, press </a:t>
            </a:r>
            <a:r>
              <a:rPr lang="en-US" dirty="0" err="1"/>
              <a:t>Ctrl+C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924A2-4D12-48E7-B817-0CBF1BFFC8E0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064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</a:t>
            </a:r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 </a:t>
            </a:r>
            <a:r>
              <a:rPr lang="en-US" dirty="0"/>
              <a:t>function is a block of code </a:t>
            </a:r>
            <a:r>
              <a:rPr lang="en-US" dirty="0" smtClean="0"/>
              <a:t>that </a:t>
            </a:r>
            <a:r>
              <a:rPr lang="en-US" dirty="0"/>
              <a:t>has a </a:t>
            </a:r>
            <a:r>
              <a:rPr lang="en-US" dirty="0" smtClean="0"/>
              <a:t>name and </a:t>
            </a:r>
            <a:r>
              <a:rPr lang="en-US" dirty="0"/>
              <a:t>only runs when it is called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Functions </a:t>
            </a:r>
            <a:r>
              <a:rPr lang="en-US" dirty="0"/>
              <a:t>can take </a:t>
            </a:r>
            <a:r>
              <a:rPr lang="en-US" dirty="0" smtClean="0"/>
              <a:t>arguments/parameters </a:t>
            </a:r>
            <a:r>
              <a:rPr lang="en-US" dirty="0"/>
              <a:t>and return values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Function types in python</a:t>
            </a:r>
          </a:p>
          <a:p>
            <a:pPr lvl="1"/>
            <a:r>
              <a:rPr lang="en-US" dirty="0" smtClean="0"/>
              <a:t>Built-in</a:t>
            </a:r>
          </a:p>
          <a:p>
            <a:pPr lvl="1"/>
            <a:r>
              <a:rPr lang="en-US" dirty="0" smtClean="0"/>
              <a:t>User-defined</a:t>
            </a:r>
          </a:p>
          <a:p>
            <a:pPr lvl="1"/>
            <a:r>
              <a:rPr lang="en-US" dirty="0" smtClean="0"/>
              <a:t>Anonymous or lambda</a:t>
            </a:r>
          </a:p>
          <a:p>
            <a:pPr lvl="1"/>
            <a:r>
              <a:rPr lang="en-US" dirty="0" smtClean="0"/>
              <a:t>Recursive</a:t>
            </a:r>
          </a:p>
          <a:p>
            <a:r>
              <a:rPr lang="en-US" dirty="0" smtClean="0"/>
              <a:t>Python built-in functions example:</a:t>
            </a:r>
          </a:p>
          <a:p>
            <a:pPr lvl="1"/>
            <a:r>
              <a:rPr lang="en-US" dirty="0" smtClean="0"/>
              <a:t>print(), type(). Len()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B464B-3A42-42FF-9171-496DE2BA1338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2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Python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38876"/>
            <a:ext cx="6590253" cy="4476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C79C-BD57-4BC4-949C-62F506EF6CE1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7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of Python Built-in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413" y="1143000"/>
            <a:ext cx="4829175" cy="5673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60BB9-08F2-4ACA-8B36-8D1B61F2F9B7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87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User-defined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To define a function, </a:t>
            </a:r>
            <a:r>
              <a:rPr lang="en-US" dirty="0" smtClean="0"/>
              <a:t>use </a:t>
            </a:r>
            <a:r>
              <a:rPr lang="en-US" dirty="0"/>
              <a:t>the </a:t>
            </a:r>
            <a:r>
              <a:rPr lang="en-US" b="1" dirty="0" err="1">
                <a:solidFill>
                  <a:srgbClr val="FF0000"/>
                </a:solidFill>
              </a:rPr>
              <a:t>def</a:t>
            </a:r>
            <a:r>
              <a:rPr lang="en-US" dirty="0"/>
              <a:t> keyword</a:t>
            </a:r>
            <a:r>
              <a:rPr lang="en-US" dirty="0" smtClean="0"/>
              <a:t>.</a:t>
            </a:r>
          </a:p>
          <a:p>
            <a:r>
              <a:rPr lang="en-US" dirty="0" smtClean="0"/>
              <a:t>give </a:t>
            </a:r>
            <a:r>
              <a:rPr lang="en-US" dirty="0"/>
              <a:t>the function a </a:t>
            </a:r>
            <a:r>
              <a:rPr lang="en-US" b="1" dirty="0">
                <a:solidFill>
                  <a:srgbClr val="FF0000"/>
                </a:solidFill>
              </a:rPr>
              <a:t>name</a:t>
            </a:r>
            <a:r>
              <a:rPr lang="en-US" dirty="0"/>
              <a:t> and it can take some </a:t>
            </a:r>
            <a:r>
              <a:rPr lang="en-US" dirty="0" smtClean="0"/>
              <a:t>parameters(or </a:t>
            </a:r>
            <a:r>
              <a:rPr lang="en-US" b="1" dirty="0" smtClean="0">
                <a:solidFill>
                  <a:srgbClr val="FF0000"/>
                </a:solidFill>
              </a:rPr>
              <a:t>arguments</a:t>
            </a:r>
            <a:r>
              <a:rPr lang="en-US" dirty="0" smtClean="0"/>
              <a:t>)</a:t>
            </a:r>
          </a:p>
          <a:p>
            <a:r>
              <a:rPr lang="en-US" dirty="0" smtClean="0"/>
              <a:t>Information </a:t>
            </a:r>
            <a:r>
              <a:rPr lang="en-US" dirty="0"/>
              <a:t>can be passed into functions as arguments</a:t>
            </a:r>
            <a:endParaRPr lang="en-US" dirty="0" smtClean="0"/>
          </a:p>
          <a:p>
            <a:r>
              <a:rPr lang="en-US" dirty="0"/>
              <a:t>Arguments are specified after the function name, inside the parentheses. </a:t>
            </a:r>
          </a:p>
          <a:p>
            <a:r>
              <a:rPr lang="en-US" dirty="0" smtClean="0"/>
              <a:t>Several arguments are separated with </a:t>
            </a:r>
            <a:r>
              <a:rPr lang="en-US" dirty="0"/>
              <a:t>a comma.</a:t>
            </a:r>
          </a:p>
          <a:p>
            <a:r>
              <a:rPr lang="en-US" dirty="0" smtClean="0"/>
              <a:t>Then specify </a:t>
            </a:r>
            <a:r>
              <a:rPr lang="en-US" dirty="0"/>
              <a:t>a </a:t>
            </a:r>
            <a:r>
              <a:rPr lang="en-US" b="1" dirty="0">
                <a:solidFill>
                  <a:srgbClr val="FF0000"/>
                </a:solidFill>
              </a:rPr>
              <a:t>block of code </a:t>
            </a:r>
            <a:r>
              <a:rPr lang="en-US" dirty="0"/>
              <a:t>that will execute when </a:t>
            </a:r>
            <a:r>
              <a:rPr lang="en-US" dirty="0" smtClean="0"/>
              <a:t>the function is called.</a:t>
            </a:r>
            <a:endParaRPr lang="en-US" dirty="0"/>
          </a:p>
          <a:p>
            <a:r>
              <a:rPr lang="en-US" dirty="0" smtClean="0"/>
              <a:t>you </a:t>
            </a:r>
            <a:r>
              <a:rPr lang="en-US" dirty="0"/>
              <a:t>need to </a:t>
            </a:r>
            <a:r>
              <a:rPr lang="en-US" b="1" dirty="0">
                <a:solidFill>
                  <a:srgbClr val="FF0000"/>
                </a:solidFill>
              </a:rPr>
              <a:t>indent</a:t>
            </a:r>
            <a:r>
              <a:rPr lang="en-US" dirty="0"/>
              <a:t> this code block otherwise it won’t work. 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25CC-E08A-49DA-828A-369A1DC55674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03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Define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12" y="1676400"/>
            <a:ext cx="7847098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0652-93CC-4C4E-840E-5E5C814C3C73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41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User-defined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.</a:t>
            </a: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137328"/>
            <a:ext cx="8000999" cy="5257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06502-AB15-47F1-81B6-7747185BC279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8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Arguments/Parameters of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An argument is the value that is sent to the function when it is called.</a:t>
            </a:r>
          </a:p>
          <a:p>
            <a:r>
              <a:rPr lang="en-US" dirty="0" smtClean="0"/>
              <a:t>Information </a:t>
            </a:r>
            <a:r>
              <a:rPr lang="en-US" dirty="0"/>
              <a:t>can be passed into functions as arguments.</a:t>
            </a:r>
          </a:p>
          <a:p>
            <a:r>
              <a:rPr lang="en-US" dirty="0" smtClean="0"/>
              <a:t>Arguments </a:t>
            </a:r>
            <a:r>
              <a:rPr lang="en-US" dirty="0"/>
              <a:t>are specified after the function name, inside the parentheses. You can add as many arguments as you want, just separate them with a comma.</a:t>
            </a:r>
          </a:p>
          <a:p>
            <a:r>
              <a:rPr lang="en-US" dirty="0" smtClean="0"/>
              <a:t>A </a:t>
            </a:r>
            <a:r>
              <a:rPr lang="en-US" dirty="0"/>
              <a:t>function must be called with the correct number of arguments.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FD582-0890-4F7B-8E0F-46FC6A4E52C3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8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Arguments in Python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1" t="9307" r="4579" b="7942"/>
          <a:stretch/>
        </p:blipFill>
        <p:spPr bwMode="auto">
          <a:xfrm>
            <a:off x="76200" y="1524000"/>
            <a:ext cx="9011292" cy="4908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7D46-4CC1-49CD-B539-D8139BCF10CA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5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Argument 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US" dirty="0" smtClean="0"/>
              <a:t>Argument </a:t>
            </a:r>
            <a:r>
              <a:rPr lang="en-US" dirty="0"/>
              <a:t>order </a:t>
            </a:r>
            <a:r>
              <a:rPr lang="en-US" dirty="0" smtClean="0"/>
              <a:t>in </a:t>
            </a:r>
            <a:r>
              <a:rPr lang="en-US" dirty="0"/>
              <a:t>function </a:t>
            </a:r>
            <a:r>
              <a:rPr lang="en-US" dirty="0" smtClean="0"/>
              <a:t>declarations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 smtClean="0"/>
              <a:t>Regular </a:t>
            </a:r>
            <a:r>
              <a:rPr lang="en-US" dirty="0"/>
              <a:t>arguments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*</a:t>
            </a:r>
            <a:r>
              <a:rPr lang="en-US" dirty="0" err="1"/>
              <a:t>args</a:t>
            </a:r>
            <a:endParaRPr lang="en-US" dirty="0"/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**</a:t>
            </a:r>
            <a:r>
              <a:rPr lang="en-US" dirty="0" err="1"/>
              <a:t>kwargs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3ED8D-A033-40E8-80F0-4FD8B1172063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5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3" t="8345" r="10144" b="19069"/>
          <a:stretch/>
        </p:blipFill>
        <p:spPr bwMode="auto">
          <a:xfrm>
            <a:off x="1447800" y="1752600"/>
            <a:ext cx="6286498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5A61D-E18A-4A31-A548-CDDEFBBBD1A6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7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Arbitrary Arguments(*</a:t>
            </a:r>
            <a:r>
              <a:rPr lang="en-US" dirty="0" err="1"/>
              <a:t>args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allows </a:t>
            </a:r>
            <a:r>
              <a:rPr lang="en-US" dirty="0"/>
              <a:t>a function to accept </a:t>
            </a:r>
            <a:r>
              <a:rPr lang="en-US" dirty="0" smtClean="0"/>
              <a:t>variable </a:t>
            </a:r>
            <a:r>
              <a:rPr lang="en-US" dirty="0"/>
              <a:t>number of positional arguments </a:t>
            </a:r>
            <a:endParaRPr lang="en-US" dirty="0" smtClean="0"/>
          </a:p>
          <a:p>
            <a:pPr lvl="1"/>
            <a:r>
              <a:rPr lang="en-US" dirty="0" smtClean="0"/>
              <a:t>arguments </a:t>
            </a:r>
            <a:r>
              <a:rPr lang="en-US" dirty="0"/>
              <a:t>that are non-keyword arguments, variable-length argument list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the function will receive a tuple of arguments.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985925"/>
            <a:ext cx="6400800" cy="3979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CEC53-B9DA-4C05-8BBE-C267E5471851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89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Arbitrary Keyword </a:t>
            </a:r>
            <a:r>
              <a:rPr lang="en-US" sz="3600" dirty="0" smtClean="0"/>
              <a:t>Arguments:(**</a:t>
            </a:r>
            <a:r>
              <a:rPr lang="en-US" sz="3600" dirty="0" err="1"/>
              <a:t>kwargs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 </a:t>
            </a:r>
            <a:r>
              <a:rPr lang="en-US" dirty="0"/>
              <a:t>accepts keyword arguments such as those from a dictionary (i.e. a dictionary of arguments</a:t>
            </a:r>
            <a:r>
              <a:rPr lang="en-US" dirty="0" smtClean="0"/>
              <a:t>).</a:t>
            </a:r>
          </a:p>
          <a:p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735" y="3124200"/>
            <a:ext cx="7957265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6630F-02B5-4F4C-87A1-F5696C9153E1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6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both *</a:t>
            </a:r>
            <a:r>
              <a:rPr lang="en-US" dirty="0" err="1"/>
              <a:t>args</a:t>
            </a:r>
            <a:r>
              <a:rPr lang="en-US" dirty="0"/>
              <a:t> and **</a:t>
            </a:r>
            <a:r>
              <a:rPr lang="en-US" dirty="0" err="1"/>
              <a:t>kwargs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447800"/>
            <a:ext cx="785642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BF2E5-755C-4F72-AE95-374DC59A8CCC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7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*</a:t>
            </a:r>
            <a:r>
              <a:rPr lang="en-US" dirty="0" err="1" smtClean="0"/>
              <a:t>arg</a:t>
            </a:r>
            <a:r>
              <a:rPr lang="en-US" dirty="0" smtClean="0"/>
              <a:t>    </a:t>
            </a:r>
            <a:r>
              <a:rPr lang="en-US" dirty="0" err="1" smtClean="0"/>
              <a:t>vs</a:t>
            </a:r>
            <a:r>
              <a:rPr lang="en-US" dirty="0" smtClean="0"/>
              <a:t>    **</a:t>
            </a:r>
            <a:r>
              <a:rPr lang="en-US" dirty="0" err="1" smtClean="0"/>
              <a:t>kwargs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05" y="1684701"/>
            <a:ext cx="5846195" cy="4487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6E735-B277-4758-9398-D9AE0413A202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04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39229"/>
            <a:ext cx="7786501" cy="3694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8CDC1-120F-4DA1-B654-5A2B869B875D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82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Recursive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4" b="19140"/>
          <a:stretch/>
        </p:blipFill>
        <p:spPr bwMode="auto">
          <a:xfrm>
            <a:off x="381000" y="1468439"/>
            <a:ext cx="8221133" cy="3433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47466-E144-4E95-8192-CC06181CDCF1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1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</a:t>
            </a:r>
            <a:r>
              <a:rPr lang="en-US" dirty="0" err="1" smtClean="0"/>
              <a:t>vs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function doesn't need any object and is independent, while the method is a function, which is linked with any object. 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can directly call the function with its name, while the method is called by the object's name. </a:t>
            </a:r>
            <a:endParaRPr lang="en-US" dirty="0" smtClean="0"/>
          </a:p>
          <a:p>
            <a:r>
              <a:rPr lang="en-US" dirty="0" smtClean="0"/>
              <a:t>Function </a:t>
            </a:r>
            <a:r>
              <a:rPr lang="en-US" dirty="0"/>
              <a:t>is used to pass or return the data, while the method operates the data in a class.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C5234-14F3-4759-A9D2-2550723428D2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41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Functions </a:t>
            </a:r>
            <a:r>
              <a:rPr lang="en-US" dirty="0" err="1" smtClean="0"/>
              <a:t>vs</a:t>
            </a:r>
            <a:r>
              <a:rPr lang="en-US" dirty="0" smtClean="0"/>
              <a:t> Methods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3083491"/>
              </p:ext>
            </p:extLst>
          </p:nvPr>
        </p:nvGraphicFramePr>
        <p:xfrm>
          <a:off x="838199" y="1600196"/>
          <a:ext cx="7391400" cy="4876803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695700"/>
                <a:gridCol w="3695700"/>
              </a:tblGrid>
              <a:tr h="3002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Functions in Python</a:t>
                      </a:r>
                    </a:p>
                  </a:txBody>
                  <a:tcPr marL="19678" marR="19678" marT="19678" marB="1967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>
                          <a:effectLst/>
                        </a:rPr>
                        <a:t>Methods in Python</a:t>
                      </a:r>
                    </a:p>
                  </a:txBody>
                  <a:tcPr marL="19678" marR="19678" marT="19678" marB="19678" anchor="ctr"/>
                </a:tc>
              </a:tr>
              <a:tr h="5825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Functions are outside a class</a:t>
                      </a:r>
                    </a:p>
                  </a:txBody>
                  <a:tcPr marL="19678" marR="19678" marT="19678" marB="1967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Methods are created inside a class</a:t>
                      </a:r>
                    </a:p>
                  </a:txBody>
                  <a:tcPr marL="19678" marR="19678" marT="19678" marB="19678" anchor="ctr"/>
                </a:tc>
              </a:tr>
              <a:tr h="5825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Functions are not linked to anything</a:t>
                      </a:r>
                    </a:p>
                  </a:txBody>
                  <a:tcPr marL="19678" marR="19678" marT="19678" marB="1967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Methods are linked with the classes they are created in</a:t>
                      </a:r>
                    </a:p>
                  </a:txBody>
                  <a:tcPr marL="19678" marR="19678" marT="19678" marB="19678" anchor="ctr"/>
                </a:tc>
              </a:tr>
              <a:tr h="11232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Functions can be executed just by calling with its name</a:t>
                      </a:r>
                    </a:p>
                  </a:txBody>
                  <a:tcPr marL="19678" marR="19678" marT="19678" marB="1967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To execute methods, we need to use either an object name or class name and a dot operator.</a:t>
                      </a:r>
                    </a:p>
                  </a:txBody>
                  <a:tcPr marL="19678" marR="19678" marT="19678" marB="19678" anchor="ctr"/>
                </a:tc>
              </a:tr>
              <a:tr h="11232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>
                          <a:effectLst/>
                        </a:rPr>
                        <a:t>Functions can have zero parameters.</a:t>
                      </a:r>
                    </a:p>
                  </a:txBody>
                  <a:tcPr marL="19678" marR="19678" marT="19678" marB="1967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Methods should have a default parameter either self or </a:t>
                      </a:r>
                      <a:r>
                        <a:rPr lang="en-US" sz="1600" dirty="0" err="1">
                          <a:effectLst/>
                        </a:rPr>
                        <a:t>cls</a:t>
                      </a:r>
                      <a:r>
                        <a:rPr lang="en-US" sz="1600" dirty="0">
                          <a:effectLst/>
                        </a:rPr>
                        <a:t> to get the object’s or class’s address.</a:t>
                      </a:r>
                    </a:p>
                  </a:txBody>
                  <a:tcPr marL="19678" marR="19678" marT="19678" marB="19678" anchor="ctr"/>
                </a:tc>
              </a:tr>
              <a:tr h="5825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>
                          <a:effectLst/>
                        </a:rPr>
                        <a:t>Functions can not access or modify class attributes</a:t>
                      </a:r>
                    </a:p>
                  </a:txBody>
                  <a:tcPr marL="19678" marR="19678" marT="19678" marB="1967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Methods can access and modify class attributes</a:t>
                      </a:r>
                    </a:p>
                  </a:txBody>
                  <a:tcPr marL="19678" marR="19678" marT="19678" marB="19678" anchor="ctr"/>
                </a:tc>
              </a:tr>
              <a:tr h="5825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Functions are independent of classes</a:t>
                      </a:r>
                    </a:p>
                  </a:txBody>
                  <a:tcPr marL="19678" marR="19678" marT="19678" marB="1967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Methods are dependent on classes</a:t>
                      </a:r>
                    </a:p>
                  </a:txBody>
                  <a:tcPr marL="19678" marR="19678" marT="19678" marB="19678" anchor="ctr"/>
                </a:tc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9B259-578E-40FC-8F50-5E7348F58EDD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81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Input Function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Python input() function is used to get input from the user. </a:t>
            </a:r>
          </a:p>
          <a:p>
            <a:r>
              <a:rPr lang="en-US" dirty="0"/>
              <a:t>After reading data, it converts it into a string.</a:t>
            </a:r>
          </a:p>
          <a:p>
            <a:r>
              <a:rPr lang="en-US" dirty="0"/>
              <a:t>It returns the user input in form of a string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10" t="43274" r="23315" b="17303"/>
          <a:stretch/>
        </p:blipFill>
        <p:spPr bwMode="auto">
          <a:xfrm>
            <a:off x="533400" y="3200400"/>
            <a:ext cx="8538295" cy="3260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6FCE2-258F-4FB5-AEE2-DD862CB6D711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20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Keywords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25" t="5191" r="16396" b="4922"/>
          <a:stretch/>
        </p:blipFill>
        <p:spPr bwMode="auto">
          <a:xfrm>
            <a:off x="609600" y="1407559"/>
            <a:ext cx="7772399" cy="5190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B2A12-0529-4B57-8F37-3CEF476B549C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12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 for Variables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</a:t>
            </a:r>
            <a:r>
              <a:rPr lang="en-US" dirty="0"/>
              <a:t>variable name must start with a letter or the underscore character</a:t>
            </a:r>
          </a:p>
          <a:p>
            <a:r>
              <a:rPr lang="en-US" dirty="0"/>
              <a:t>A variable name cannot start with a number</a:t>
            </a:r>
          </a:p>
          <a:p>
            <a:r>
              <a:rPr lang="en-US" dirty="0"/>
              <a:t>A variable name can only contain alpha-numeric characters and underscores (A-z, 0-9, and _ )</a:t>
            </a:r>
          </a:p>
          <a:p>
            <a:r>
              <a:rPr lang="en-US" dirty="0"/>
              <a:t>Variable names are case-sensitive (age, Age and AGE are three different variables)</a:t>
            </a:r>
          </a:p>
          <a:p>
            <a:r>
              <a:rPr lang="en-US" dirty="0"/>
              <a:t>A variable name cannot be any of the Python </a:t>
            </a:r>
            <a:r>
              <a:rPr lang="en-US" dirty="0" smtClean="0"/>
              <a:t>keywords such as </a:t>
            </a:r>
            <a:r>
              <a:rPr lang="en-US" dirty="0"/>
              <a:t>True, False, None, and </a:t>
            </a:r>
            <a:r>
              <a:rPr lang="en-US" dirty="0" err="1" smtClean="0"/>
              <a:t>Def</a:t>
            </a:r>
            <a:r>
              <a:rPr lang="en-US" dirty="0" smtClean="0"/>
              <a:t> etc.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12736-C73C-4991-B9B9-C7DD808F883F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Different </a:t>
            </a:r>
            <a:r>
              <a:rPr lang="en-US" dirty="0"/>
              <a:t>T</a:t>
            </a:r>
            <a:r>
              <a:rPr lang="en-US" dirty="0" smtClean="0"/>
              <a:t>ypes of Keywords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Value Keywords: True, False, None</a:t>
            </a:r>
          </a:p>
          <a:p>
            <a:r>
              <a:rPr lang="en-US" dirty="0"/>
              <a:t>Operator Keywords: and, or, not, in, is</a:t>
            </a:r>
          </a:p>
          <a:p>
            <a:r>
              <a:rPr lang="en-US" dirty="0"/>
              <a:t>Control Flow Keywords: if, </a:t>
            </a:r>
            <a:r>
              <a:rPr lang="en-US" dirty="0" err="1"/>
              <a:t>elif</a:t>
            </a:r>
            <a:r>
              <a:rPr lang="en-US" dirty="0"/>
              <a:t>, else</a:t>
            </a:r>
          </a:p>
          <a:p>
            <a:r>
              <a:rPr lang="en-US" dirty="0"/>
              <a:t>Iteration Keywords: for, while, break, continue, else</a:t>
            </a:r>
          </a:p>
          <a:p>
            <a:r>
              <a:rPr lang="en-US" dirty="0"/>
              <a:t>Structure Keywords: </a:t>
            </a:r>
            <a:r>
              <a:rPr lang="en-US" dirty="0" err="1"/>
              <a:t>def</a:t>
            </a:r>
            <a:r>
              <a:rPr lang="en-US" dirty="0"/>
              <a:t>, class, with, as, pass, lambda</a:t>
            </a:r>
          </a:p>
          <a:p>
            <a:r>
              <a:rPr lang="en-US" dirty="0"/>
              <a:t>Returning Keywords: return, yield</a:t>
            </a:r>
          </a:p>
          <a:p>
            <a:r>
              <a:rPr lang="en-US" dirty="0"/>
              <a:t>Import Keywords: import, from, as</a:t>
            </a:r>
          </a:p>
          <a:p>
            <a:r>
              <a:rPr lang="en-US" dirty="0"/>
              <a:t>Exception-Handling Keywords: try, except, raise, finally, else, assert</a:t>
            </a:r>
          </a:p>
          <a:p>
            <a:r>
              <a:rPr lang="en-US" dirty="0"/>
              <a:t>Asynchronous Programming Keywords: </a:t>
            </a:r>
            <a:r>
              <a:rPr lang="en-US" dirty="0" err="1"/>
              <a:t>async</a:t>
            </a:r>
            <a:r>
              <a:rPr lang="en-US" dirty="0"/>
              <a:t>, await</a:t>
            </a:r>
          </a:p>
          <a:p>
            <a:r>
              <a:rPr lang="en-US" dirty="0"/>
              <a:t>Variable Handling Keywords: del, global, nonlocal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D137A-F7FC-4645-89EB-06DEE1F325D6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1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533400" y="2514600"/>
            <a:ext cx="7543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Thank you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34AEB-54CE-4E0D-8BC6-BEE92DE6554F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2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" t="5067" r="1529" b="2096"/>
          <a:stretch/>
        </p:blipFill>
        <p:spPr bwMode="auto">
          <a:xfrm>
            <a:off x="74427" y="1499191"/>
            <a:ext cx="8973879" cy="3987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530CF-F2C0-4CA8-B7FD-4EF7C187B5EB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1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Built-in Data </a:t>
            </a:r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0" t="36223" r="32326" b="10452"/>
          <a:stretch/>
        </p:blipFill>
        <p:spPr bwMode="auto">
          <a:xfrm>
            <a:off x="609600" y="1477926"/>
            <a:ext cx="6955465" cy="4784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D28E-1F34-4560-86DB-55A2C8950E5C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557393"/>
              </p:ext>
            </p:extLst>
          </p:nvPr>
        </p:nvGraphicFramePr>
        <p:xfrm>
          <a:off x="762000" y="1295400"/>
          <a:ext cx="6858000" cy="5288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029200"/>
                <a:gridCol w="1828800"/>
              </a:tblGrid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Example</a:t>
                      </a:r>
                      <a:endParaRPr lang="en-US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Data Type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"Hello World"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str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20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int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20.5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float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1j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complex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["apple", "banana", "cherry"]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list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("apple", "banana", "cherry")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tuple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range(6)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range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{"name" : "John", "age" : 36}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dict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{"apple", "banana", "cherry"}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set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962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x = </a:t>
                      </a:r>
                      <a:r>
                        <a:rPr lang="en-US" sz="2000" dirty="0" err="1">
                          <a:effectLst/>
                        </a:rPr>
                        <a:t>frozenset</a:t>
                      </a:r>
                      <a:r>
                        <a:rPr lang="en-US" sz="2000" dirty="0">
                          <a:effectLst/>
                        </a:rPr>
                        <a:t>({"apple", "banana", "cherry"})</a:t>
                      </a:r>
                      <a:endParaRPr lang="en-US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frozenset</a:t>
                      </a:r>
                      <a:endParaRPr lang="en-US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True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bool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b"Hello"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bytes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bytearray(5)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bytearray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memoryview(bytes(5))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memoryview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60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 = None</a:t>
                      </a:r>
                      <a:endParaRPr lang="en-US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NoneType</a:t>
                      </a:r>
                      <a:endParaRPr lang="en-US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07BAE-60FF-4FEF-B44F-3F0293E577C1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96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The conversion of one data type into the other data type is known as type casting in python or type conversion in python.</a:t>
            </a:r>
          </a:p>
          <a:p>
            <a:r>
              <a:rPr lang="en-US" dirty="0"/>
              <a:t>Python supports a wide variety of functions or methods like: </a:t>
            </a:r>
            <a:r>
              <a:rPr lang="en-US" dirty="0" err="1"/>
              <a:t>int</a:t>
            </a:r>
            <a:r>
              <a:rPr lang="en-US" dirty="0"/>
              <a:t>(), float(), </a:t>
            </a:r>
            <a:r>
              <a:rPr lang="en-US" dirty="0" err="1"/>
              <a:t>str</a:t>
            </a:r>
            <a:r>
              <a:rPr lang="en-US" dirty="0"/>
              <a:t>(), </a:t>
            </a:r>
            <a:r>
              <a:rPr lang="en-US" dirty="0" err="1"/>
              <a:t>ord</a:t>
            </a:r>
            <a:r>
              <a:rPr lang="en-US" dirty="0"/>
              <a:t>(), hex(), </a:t>
            </a:r>
            <a:r>
              <a:rPr lang="en-US" dirty="0" err="1"/>
              <a:t>oct</a:t>
            </a:r>
            <a:r>
              <a:rPr lang="en-US" dirty="0"/>
              <a:t>(), tuple(), set(), list(), </a:t>
            </a:r>
            <a:r>
              <a:rPr lang="en-US" dirty="0" err="1"/>
              <a:t>dict</a:t>
            </a:r>
            <a:r>
              <a:rPr lang="en-US" dirty="0"/>
              <a:t>(), etc. for the type casting in python.</a:t>
            </a:r>
          </a:p>
          <a:p>
            <a:r>
              <a:rPr lang="en-US" dirty="0"/>
              <a:t>There are two varieties of typecasting in python namely - Explicit Conversion(Explicit type casting in python), and Implicit Conversion(Implicit type casting in python).</a:t>
            </a:r>
          </a:p>
          <a:p>
            <a:r>
              <a:rPr lang="en-US" dirty="0"/>
              <a:t>The conversion of one data type into another, done via user intervention or manually as per the requirement, is known as </a:t>
            </a:r>
            <a:r>
              <a:rPr lang="en-US" b="1" dirty="0">
                <a:solidFill>
                  <a:srgbClr val="FF0000"/>
                </a:solidFill>
              </a:rPr>
              <a:t>explicit type conversion</a:t>
            </a:r>
            <a:r>
              <a:rPr lang="en-US" dirty="0"/>
              <a:t>.</a:t>
            </a:r>
          </a:p>
          <a:p>
            <a:r>
              <a:rPr lang="en-US" dirty="0"/>
              <a:t>According to the level of data types, one data type is converted into other by the Python interpreter itself (automatically). This is called, </a:t>
            </a:r>
            <a:r>
              <a:rPr lang="en-US" b="1" dirty="0">
                <a:solidFill>
                  <a:srgbClr val="FF0000"/>
                </a:solidFill>
              </a:rPr>
              <a:t>implicit type casting in python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9FBC5-8B6B-47FA-A2B6-AC24CE43AB92}" type="datetime4">
              <a:rPr lang="en-US" smtClean="0"/>
              <a:t>September 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fad_ju_summer_23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9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3247</TotalTime>
  <Words>1957</Words>
  <Application>Microsoft Office PowerPoint</Application>
  <PresentationFormat>On-screen Show (4:3)</PresentationFormat>
  <Paragraphs>431</Paragraphs>
  <Slides>51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Office Theme</vt:lpstr>
      <vt:lpstr>Introduction to Data Science  with Python</vt:lpstr>
      <vt:lpstr>Outlines</vt:lpstr>
      <vt:lpstr>Python Variables</vt:lpstr>
      <vt:lpstr>What are variables</vt:lpstr>
      <vt:lpstr>Rules for Variables in Python</vt:lpstr>
      <vt:lpstr>Data Types</vt:lpstr>
      <vt:lpstr>Built-in Data Types</vt:lpstr>
      <vt:lpstr>Data Types Examples</vt:lpstr>
      <vt:lpstr>Type Casting</vt:lpstr>
      <vt:lpstr>Type Casting Functions in Python</vt:lpstr>
      <vt:lpstr>Python Operators</vt:lpstr>
      <vt:lpstr>Arithmetic Operators</vt:lpstr>
      <vt:lpstr>Assignment Operators</vt:lpstr>
      <vt:lpstr>Comparison Operators</vt:lpstr>
      <vt:lpstr>Logical Operators</vt:lpstr>
      <vt:lpstr>Identity Operators</vt:lpstr>
      <vt:lpstr>Membership Operators</vt:lpstr>
      <vt:lpstr>Bitwise Operators</vt:lpstr>
      <vt:lpstr>Operator Precedence</vt:lpstr>
      <vt:lpstr>Data Structures in Python</vt:lpstr>
      <vt:lpstr>Built-in Data Structures in Python</vt:lpstr>
      <vt:lpstr>Python Data Structures</vt:lpstr>
      <vt:lpstr>Built-in Data Structures in Python</vt:lpstr>
      <vt:lpstr>List</vt:lpstr>
      <vt:lpstr>Tuple</vt:lpstr>
      <vt:lpstr>Set</vt:lpstr>
      <vt:lpstr>Dictionary</vt:lpstr>
      <vt:lpstr>Looping and Branching in Python</vt:lpstr>
      <vt:lpstr>Looping and Branching in Python</vt:lpstr>
      <vt:lpstr>An Infinite Loop (while)</vt:lpstr>
      <vt:lpstr>Python Functions</vt:lpstr>
      <vt:lpstr>Types of Python Functions</vt:lpstr>
      <vt:lpstr>Some of Python Built-in Functions</vt:lpstr>
      <vt:lpstr>User-defined Function</vt:lpstr>
      <vt:lpstr>How to Define a Function</vt:lpstr>
      <vt:lpstr>Example: User-defined Function</vt:lpstr>
      <vt:lpstr>Arguments/Parameters of Function</vt:lpstr>
      <vt:lpstr>Arguments in Python Functions</vt:lpstr>
      <vt:lpstr>Argument order</vt:lpstr>
      <vt:lpstr>Arbitrary Arguments(*args)</vt:lpstr>
      <vt:lpstr>Arbitrary Keyword Arguments:(**kwargs)</vt:lpstr>
      <vt:lpstr>Using both *args and **kwargs</vt:lpstr>
      <vt:lpstr>*arg    vs    **kwargs</vt:lpstr>
      <vt:lpstr>Lambda Function</vt:lpstr>
      <vt:lpstr>Recursive Function</vt:lpstr>
      <vt:lpstr>Methods vs Functions</vt:lpstr>
      <vt:lpstr>Python Functions vs Methods</vt:lpstr>
      <vt:lpstr>Input Function in Python</vt:lpstr>
      <vt:lpstr>Keywords in Python</vt:lpstr>
      <vt:lpstr>Different Types of Keywords in Python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 with Python</dc:title>
  <dc:creator>ASUS</dc:creator>
  <cp:lastModifiedBy>ASUS</cp:lastModifiedBy>
  <cp:revision>236</cp:revision>
  <dcterms:created xsi:type="dcterms:W3CDTF">2006-08-16T00:00:00Z</dcterms:created>
  <dcterms:modified xsi:type="dcterms:W3CDTF">2023-09-08T09:56:05Z</dcterms:modified>
</cp:coreProperties>
</file>

<file path=docProps/thumbnail.jpeg>
</file>